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2" r:id="rId1"/>
  </p:sldMasterIdLst>
  <p:notesMasterIdLst>
    <p:notesMasterId r:id="rId9"/>
  </p:notesMasterIdLst>
  <p:handoutMasterIdLst>
    <p:handoutMasterId r:id="rId10"/>
  </p:handoutMasterIdLst>
  <p:sldIdLst>
    <p:sldId id="256" r:id="rId2"/>
    <p:sldId id="426" r:id="rId3"/>
    <p:sldId id="428" r:id="rId4"/>
    <p:sldId id="430" r:id="rId5"/>
    <p:sldId id="427" r:id="rId6"/>
    <p:sldId id="429" r:id="rId7"/>
    <p:sldId id="431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D9B0AD0-8F26-4332-B52E-24C55B9C9084}">
          <p14:sldIdLst>
            <p14:sldId id="256"/>
            <p14:sldId id="426"/>
            <p14:sldId id="428"/>
            <p14:sldId id="430"/>
            <p14:sldId id="427"/>
            <p14:sldId id="429"/>
            <p14:sldId id="4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С. Гавриленко" initials="ОСГ" lastIdx="2" clrIdx="0">
    <p:extLst>
      <p:ext uri="{19B8F6BF-5375-455C-9EA6-DF929625EA0E}">
        <p15:presenceInfo xmlns:p15="http://schemas.microsoft.com/office/powerpoint/2012/main" userId="S-1-5-21-943792032-473469949-1974780334-1634" providerId="AD"/>
      </p:ext>
    </p:extLst>
  </p:cmAuthor>
  <p:cmAuthor id="2" name="Дарья Д. Лебедева" initials="ДДЛ" lastIdx="1" clrIdx="1">
    <p:extLst>
      <p:ext uri="{19B8F6BF-5375-455C-9EA6-DF929625EA0E}">
        <p15:presenceInfo xmlns:p15="http://schemas.microsoft.com/office/powerpoint/2012/main" userId="S-1-5-21-943792032-473469949-1974780334-16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085"/>
    <a:srgbClr val="AC6161"/>
    <a:srgbClr val="F5D3A3"/>
    <a:srgbClr val="FFF2CC"/>
    <a:srgbClr val="D6E1F2"/>
    <a:srgbClr val="F1D7B5"/>
    <a:srgbClr val="EAEAEA"/>
    <a:srgbClr val="CD7953"/>
    <a:srgbClr val="F4B183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82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1" cy="497928"/>
          </a:xfrm>
          <a:prstGeom prst="rect">
            <a:avLst/>
          </a:prstGeom>
        </p:spPr>
        <p:txBody>
          <a:bodyPr vert="horz" lIns="91547" tIns="45774" rIns="91547" bIns="457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7" y="1"/>
            <a:ext cx="2946401" cy="497928"/>
          </a:xfrm>
          <a:prstGeom prst="rect">
            <a:avLst/>
          </a:prstGeom>
        </p:spPr>
        <p:txBody>
          <a:bodyPr vert="horz" lIns="91547" tIns="45774" rIns="91547" bIns="45774" rtlCol="0"/>
          <a:lstStyle>
            <a:lvl1pPr algn="r">
              <a:defRPr sz="1200"/>
            </a:lvl1pPr>
          </a:lstStyle>
          <a:p>
            <a:fld id="{524403ED-8984-4117-AA63-37B91D8476AE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1" cy="497928"/>
          </a:xfrm>
          <a:prstGeom prst="rect">
            <a:avLst/>
          </a:prstGeom>
        </p:spPr>
        <p:txBody>
          <a:bodyPr vert="horz" lIns="91547" tIns="45774" rIns="91547" bIns="457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7" y="9428710"/>
            <a:ext cx="2946401" cy="497928"/>
          </a:xfrm>
          <a:prstGeom prst="rect">
            <a:avLst/>
          </a:prstGeom>
        </p:spPr>
        <p:txBody>
          <a:bodyPr vert="horz" lIns="91547" tIns="45774" rIns="91547" bIns="45774" rtlCol="0" anchor="b"/>
          <a:lstStyle>
            <a:lvl1pPr algn="r">
              <a:defRPr sz="1200"/>
            </a:lvl1pPr>
          </a:lstStyle>
          <a:p>
            <a:fld id="{664F9441-F0E4-4D49-AF4C-D356DBE8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547" tIns="45774" rIns="91547" bIns="457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1547" tIns="45774" rIns="91547" bIns="45774" rtlCol="0"/>
          <a:lstStyle>
            <a:lvl1pPr algn="r">
              <a:defRPr sz="1200"/>
            </a:lvl1pPr>
          </a:lstStyle>
          <a:p>
            <a:fld id="{F2711E31-2480-424D-B43C-D59E06FCF3D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7" tIns="45774" rIns="91547" bIns="457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547" tIns="45774" rIns="91547" bIns="4577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547" tIns="45774" rIns="91547" bIns="457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547" tIns="45774" rIns="91547" bIns="45774" rtlCol="0" anchor="b"/>
          <a:lstStyle>
            <a:lvl1pPr algn="r">
              <a:defRPr sz="1200"/>
            </a:lvl1pPr>
          </a:lstStyle>
          <a:p>
            <a:fld id="{ACFBC62F-4037-44D5-B718-B30659CF8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67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BC62F-4037-44D5-B718-B30659CF85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BC62F-4037-44D5-B718-B30659CF852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2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80D28-ED9A-6AE5-71C4-6E40C0C05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294768-B1BC-1D3D-4F4E-E09C4DA2C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3C753-CEC7-5E71-F9E7-34F5E524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BDCD-5788-410B-BFA8-78B92D21C5A6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95EBE-F4F0-5986-C6AA-A5254178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0BFC9-3617-E993-C900-977F700C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6587-CA7F-494B-B766-CD4A94FC3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9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08284-935C-2684-70AF-601CC29E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569175-64E8-D0FE-8E38-F0884E476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67225-391A-3238-F190-1C20F23F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643F64-8E7E-EA12-2485-0792A3DE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EFC13-8141-94F2-E37A-552B25A5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kern="0" smtClean="0"/>
              <a:pPr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33991914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9F6E0E-1569-2E85-6E02-7A35E8C70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6DE681-F393-0907-F568-2CB089DDA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21610-AFCE-08BF-A781-5E11B0E5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57F26-53C1-A1C0-C392-44F4D831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89EE44-B757-D1CD-A20E-584B240F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kern="0" smtClean="0"/>
              <a:pPr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270908351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DF47B-393C-0C74-765F-E428AB38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9F33FA-46F7-77DC-5AE9-F36F90EE8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0E1F6-C386-5820-2CB3-5FD77CEC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28788B-4396-18A9-68F7-2B6267A8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422E67-9E4F-D690-D969-85B6E27F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kern="0" smtClean="0"/>
              <a:pPr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248125879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E771-F64A-8984-C89F-9FD65019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D8995-CC6F-B9D5-CA04-0CD8A5584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99CD08-F6E8-BA57-358A-158984A8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0A5BE9-3D29-727B-7E94-D7753CDC6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0E3DCB-E2BD-2A53-F548-66052A1D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kern="0" smtClean="0"/>
              <a:pPr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302015063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750C7-1300-9D20-F080-896C07F7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EAFC9-2892-553E-449C-EBD9D73D3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3369B0-BBEA-3493-5733-3913D3D0A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E706F-5648-E2A2-F3D1-369D47B9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E150E-9CF1-7FE3-93DF-A6D505A4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DAC907-9625-6267-5BE5-E8FC2CCB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kern="0" smtClean="0"/>
              <a:pPr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187984177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43AA9-4C90-BB4E-84FE-0EDFD26A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820502-5F20-293B-59F6-34BB14B05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B70D80-F173-312B-FB61-F6C3CB252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6CB02B-2AE3-30E1-D7CF-B9BA8AF77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0FBA70-02F6-5455-C736-344926FD9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30BF24-05EA-0FE5-22D0-E0D2D1DDB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C88F97-CE7F-E264-5950-3E8F93F8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658969-F949-6CCF-7C37-B36D9AAC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kern="0" smtClean="0"/>
              <a:pPr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12850477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49CB4-7300-96DB-3D51-150514D8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C8462F-63BC-4126-3128-74CD2C125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29C856-A625-84D3-82B2-543C4AB3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10ED38-CA77-A9BA-004F-0DE72A3A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kern="0" smtClean="0"/>
              <a:pPr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179513891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2BAC5E-E1C6-32DD-E89B-FE962CBF3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128E69-80CC-26DA-8621-AAD8D81D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A699F2-68F0-7B54-156B-60DCE45B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kern="0" smtClean="0"/>
              <a:pPr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79437423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9D43A-34C0-FB37-2105-244C2D751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61246-8A52-AD04-D2BD-866666AF8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C289BF-3D23-F249-775B-2874049CC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B0201A-E52D-9E2D-EFB2-E9C94F06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566F6C-2798-4506-D317-EFD54332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1F1AA3-7B14-90BC-B462-2E500C6C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kern="0" smtClean="0"/>
              <a:pPr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35301302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B8114-F44F-D88D-850E-457917EB2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981327-F4FA-20D8-BA4E-1F034465B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6A5A60-98FF-86E0-3133-928CEBA88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0FE44-26B2-00FE-93D5-EC852CE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AD4A9D-8DE0-1F16-C560-7D4371EF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F05A72-69E9-F0C3-B858-6DEF3C85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kern="0" smtClean="0"/>
              <a:pPr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14081382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FEE21-D60A-280C-F1A0-457D3DD4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B4A345-689C-CBEC-F86A-113A458C7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63FB8A-0E7E-B76B-1C2D-8D4200565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C9540-7253-31F7-2FB9-68493706D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3DC7F-7070-7F7F-3143-655AACD3E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ru-RU" kern="0" smtClean="0"/>
              <a:pPr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331016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7;p13"/>
          <p:cNvSpPr/>
          <p:nvPr/>
        </p:nvSpPr>
        <p:spPr>
          <a:xfrm>
            <a:off x="2036915" y="231052"/>
            <a:ext cx="9886973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733" kern="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Государственное бюджетное учреждение Новосибирской области</a:t>
            </a:r>
            <a:endParaRPr sz="1733" kern="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733" kern="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"Государственная вневедомственная экспертиза Новосибирской области"  </a:t>
            </a:r>
            <a:endParaRPr sz="1733" kern="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733" kern="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(ГБУ НСО "ГВЭ НСО")</a:t>
            </a:r>
            <a:endParaRPr sz="1733" kern="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Google Shape;88;p13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82800" y="315934"/>
            <a:ext cx="1222701" cy="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7;p13">
            <a:extLst>
              <a:ext uri="{FF2B5EF4-FFF2-40B4-BE49-F238E27FC236}">
                <a16:creationId xmlns:a16="http://schemas.microsoft.com/office/drawing/2014/main" id="{204596F1-220E-A9BD-903E-815FE776FCAA}"/>
              </a:ext>
            </a:extLst>
          </p:cNvPr>
          <p:cNvSpPr/>
          <p:nvPr/>
        </p:nvSpPr>
        <p:spPr>
          <a:xfrm>
            <a:off x="1070350" y="2479357"/>
            <a:ext cx="9886973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3200" b="1" dirty="0">
                <a:solidFill>
                  <a:srgbClr val="AC616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/>
              </a:rPr>
              <a:t>ЭКСПЕРТИЗА НА РАБОТЫ ПО ИНЖЕНЕРНЫМ ИЗЫСКАНИЯМ, РАБОТЫ ПО ПОДГОТОВКЕ ПРОЕКТНОЙ И РАБОЧЕЙ ДОКУМЕНТАЦИИ СОЦИАЛЬНЫХ ОБЪЕКТОВ В ГБУ НСО «ГВЭ НСО»</a:t>
            </a:r>
            <a:endParaRPr lang="ru-RU" sz="3200" b="1" kern="0" dirty="0">
              <a:solidFill>
                <a:srgbClr val="AC616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316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13">
            <a:extLst>
              <a:ext uri="{FF2B5EF4-FFF2-40B4-BE49-F238E27FC236}">
                <a16:creationId xmlns:a16="http://schemas.microsoft.com/office/drawing/2014/main" id="{204596F1-220E-A9BD-903E-815FE776FCAA}"/>
              </a:ext>
            </a:extLst>
          </p:cNvPr>
          <p:cNvSpPr/>
          <p:nvPr/>
        </p:nvSpPr>
        <p:spPr>
          <a:xfrm>
            <a:off x="1114466" y="2138462"/>
            <a:ext cx="9886973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/>
              </a:rPr>
              <a:t>ПРОВЕРКА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СМЕТ НА РАБОТЫ ПО ИНЖЕНЕРНЫМ ИЗЫСКАНИЯМ, РАБОТЫ ПО ПОДГОТОВКЕ ПРОЕКТНОЙ И РАБОЧЕЙ ДОКУМЕНТАЦИИ </a:t>
            </a:r>
            <a:endParaRPr lang="ru-RU" sz="3200" b="1" kern="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214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591F8ED-6D69-5FBD-4F07-83379659195A}"/>
              </a:ext>
            </a:extLst>
          </p:cNvPr>
          <p:cNvCxnSpPr>
            <a:cxnSpLocks/>
          </p:cNvCxnSpPr>
          <p:nvPr/>
        </p:nvCxnSpPr>
        <p:spPr>
          <a:xfrm flipH="1">
            <a:off x="6096000" y="1093361"/>
            <a:ext cx="2" cy="457945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266;p20">
            <a:extLst>
              <a:ext uri="{FF2B5EF4-FFF2-40B4-BE49-F238E27FC236}">
                <a16:creationId xmlns:a16="http://schemas.microsoft.com/office/drawing/2014/main" id="{44D9E82D-A5E1-28C1-38BB-F229D791DDB0}"/>
              </a:ext>
            </a:extLst>
          </p:cNvPr>
          <p:cNvSpPr/>
          <p:nvPr/>
        </p:nvSpPr>
        <p:spPr>
          <a:xfrm>
            <a:off x="7896162" y="70156"/>
            <a:ext cx="4134196" cy="342400"/>
          </a:xfrm>
          <a:prstGeom prst="homePlate">
            <a:avLst>
              <a:gd name="adj" fmla="val 50000"/>
            </a:avLst>
          </a:prstGeom>
          <a:solidFill>
            <a:srgbClr val="AC616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609585"/>
            <a:endParaRPr sz="1067" dirty="0"/>
          </a:p>
        </p:txBody>
      </p:sp>
      <p:sp>
        <p:nvSpPr>
          <p:cNvPr id="6" name="Google Shape;267;p20">
            <a:extLst>
              <a:ext uri="{FF2B5EF4-FFF2-40B4-BE49-F238E27FC236}">
                <a16:creationId xmlns:a16="http://schemas.microsoft.com/office/drawing/2014/main" id="{8B2CE94A-A08A-DE7E-3F6E-4F6751E2ECDB}"/>
              </a:ext>
            </a:extLst>
          </p:cNvPr>
          <p:cNvSpPr/>
          <p:nvPr/>
        </p:nvSpPr>
        <p:spPr>
          <a:xfrm>
            <a:off x="3810000" y="70456"/>
            <a:ext cx="4298908" cy="342400"/>
          </a:xfrm>
          <a:prstGeom prst="homePlate">
            <a:avLst>
              <a:gd name="adj" fmla="val 50000"/>
            </a:avLst>
          </a:prstGeom>
          <a:solidFill>
            <a:srgbClr val="DD9A6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609585" algn="ctr"/>
            <a:endParaRPr sz="1200" b="1" dirty="0">
              <a:latin typeface="Century Gothic" panose="020B0502020202020204" pitchFamily="34" charset="0"/>
            </a:endParaRPr>
          </a:p>
        </p:txBody>
      </p:sp>
      <p:sp>
        <p:nvSpPr>
          <p:cNvPr id="7" name="Google Shape;268;p20">
            <a:extLst>
              <a:ext uri="{FF2B5EF4-FFF2-40B4-BE49-F238E27FC236}">
                <a16:creationId xmlns:a16="http://schemas.microsoft.com/office/drawing/2014/main" id="{0C939566-FF0A-7647-0433-35CFD1233BFE}"/>
              </a:ext>
            </a:extLst>
          </p:cNvPr>
          <p:cNvSpPr/>
          <p:nvPr/>
        </p:nvSpPr>
        <p:spPr>
          <a:xfrm>
            <a:off x="35075" y="73902"/>
            <a:ext cx="3939637" cy="334907"/>
          </a:xfrm>
          <a:prstGeom prst="homePlate">
            <a:avLst>
              <a:gd name="adj" fmla="val 50000"/>
            </a:avLst>
          </a:prstGeom>
          <a:solidFill>
            <a:srgbClr val="F0BB6B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ru-RU" sz="1070" b="1" i="0" dirty="0">
              <a:solidFill>
                <a:srgbClr val="A4795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ru-RU" sz="1070" b="1" i="0" dirty="0">
                <a:solidFill>
                  <a:schemeClr val="bg2">
                    <a:lumMod val="25000"/>
                  </a:schemeClr>
                </a:solidFill>
                <a:effectLst/>
                <a:latin typeface="Century Gothic" panose="020B0502020202020204" pitchFamily="34" charset="0"/>
              </a:rPr>
              <a:t>ОПРЕДЕЛЕНИЕ СТОИМОСТИ ПИР В НАСТОЯЩЕЕ ВРЕМЯ</a:t>
            </a:r>
            <a:r>
              <a:rPr lang="ru-RU" sz="107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ru-RU" sz="1070" dirty="0">
                <a:latin typeface="Century Gothic" panose="020B0502020202020204" pitchFamily="34" charset="0"/>
              </a:rPr>
            </a:br>
            <a:endParaRPr lang="ru-RU" sz="107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Google Shape;151;p16">
            <a:extLst>
              <a:ext uri="{FF2B5EF4-FFF2-40B4-BE49-F238E27FC236}">
                <a16:creationId xmlns:a16="http://schemas.microsoft.com/office/drawing/2014/main" id="{92D2D9BC-0C13-4C28-9C01-131DCABE5DD1}"/>
              </a:ext>
            </a:extLst>
          </p:cNvPr>
          <p:cNvSpPr/>
          <p:nvPr/>
        </p:nvSpPr>
        <p:spPr>
          <a:xfrm>
            <a:off x="315080" y="690593"/>
            <a:ext cx="11477613" cy="1094054"/>
          </a:xfrm>
          <a:prstGeom prst="rect">
            <a:avLst/>
          </a:prstGeom>
          <a:solidFill>
            <a:srgbClr val="D6E1F2"/>
          </a:solidFill>
          <a:ln>
            <a:noFill/>
          </a:ln>
          <a:effectLst>
            <a:outerShdw blurRad="185738" dist="95250" dir="3300000" algn="bl" rotWithShape="0">
              <a:srgbClr val="000000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800"/>
              </a:spcAft>
            </a:pPr>
            <a:endParaRPr lang="ru-RU" sz="14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tabLst>
                <a:tab pos="180340" algn="l"/>
              </a:tabLst>
            </a:pPr>
            <a:r>
              <a:rPr lang="ru-RU" sz="1400" b="1" i="1" dirty="0">
                <a:effectLst/>
                <a:latin typeface="Century Gothic" panose="020B0502020202020204" pitchFamily="34" charset="0"/>
              </a:rPr>
              <a:t>Методические указания по применению справочников базовых цен на проектные</a:t>
            </a:r>
            <a:br>
              <a:rPr lang="ru-RU" sz="1400" b="1" i="1" dirty="0">
                <a:effectLst/>
                <a:latin typeface="Century Gothic" panose="020B0502020202020204" pitchFamily="34" charset="0"/>
              </a:rPr>
            </a:br>
            <a:r>
              <a:rPr lang="ru-RU" sz="1400" b="1" i="1" dirty="0">
                <a:effectLst/>
                <a:latin typeface="Century Gothic" panose="020B0502020202020204" pitchFamily="34" charset="0"/>
              </a:rPr>
              <a:t>работы в строительстве, утвержденные приказом Министерства регионального</a:t>
            </a:r>
            <a:br>
              <a:rPr lang="ru-RU" sz="1400" b="1" i="1" dirty="0">
                <a:effectLst/>
                <a:latin typeface="Century Gothic" panose="020B0502020202020204" pitchFamily="34" charset="0"/>
              </a:rPr>
            </a:br>
            <a:r>
              <a:rPr lang="ru-RU" sz="1400" b="1" i="1" dirty="0">
                <a:effectLst/>
                <a:latin typeface="Century Gothic" panose="020B0502020202020204" pitchFamily="34" charset="0"/>
              </a:rPr>
              <a:t>Приказ № 620 развития Российской федерации от 29 декабря 2009 г. № 620 (далее – Приказ № 620)</a:t>
            </a:r>
            <a:r>
              <a:rPr lang="ru-RU" sz="1400" b="1" i="1" dirty="0">
                <a:latin typeface="Century Gothic" panose="020B0502020202020204" pitchFamily="34" charset="0"/>
              </a:rPr>
              <a:t> </a:t>
            </a:r>
            <a:br>
              <a:rPr lang="ru-RU" sz="1400" b="1" i="1" dirty="0">
                <a:latin typeface="Century Gothic" panose="020B0502020202020204" pitchFamily="34" charset="0"/>
              </a:rPr>
            </a:br>
            <a:endParaRPr lang="ru-RU" sz="1400" b="1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51;p16">
            <a:extLst>
              <a:ext uri="{FF2B5EF4-FFF2-40B4-BE49-F238E27FC236}">
                <a16:creationId xmlns:a16="http://schemas.microsoft.com/office/drawing/2014/main" id="{2B2E630C-CCC8-32F3-AFDF-91DCE535D744}"/>
              </a:ext>
            </a:extLst>
          </p:cNvPr>
          <p:cNvSpPr/>
          <p:nvPr/>
        </p:nvSpPr>
        <p:spPr>
          <a:xfrm>
            <a:off x="315083" y="2026665"/>
            <a:ext cx="11477610" cy="753262"/>
          </a:xfrm>
          <a:prstGeom prst="rect">
            <a:avLst/>
          </a:prstGeom>
          <a:solidFill>
            <a:srgbClr val="D6E1F2"/>
          </a:solidFill>
          <a:ln>
            <a:noFill/>
          </a:ln>
          <a:effectLst>
            <a:outerShdw blurRad="185738" dist="95250" dir="3300000" algn="bl" rotWithShape="0">
              <a:srgbClr val="000000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800"/>
              </a:spcAft>
            </a:pPr>
            <a:endParaRPr lang="ru-RU" sz="14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tabLst>
                <a:tab pos="180340" algn="l"/>
              </a:tabLst>
            </a:pPr>
            <a:r>
              <a:rPr lang="ru-RU" sz="1400" b="1" i="1" dirty="0">
                <a:effectLst/>
                <a:latin typeface="Century Gothic" panose="020B0502020202020204" pitchFamily="34" charset="0"/>
              </a:rPr>
              <a:t>Методическое пособие по определению стоимости инженерных изысканий для</a:t>
            </a:r>
            <a:br>
              <a:rPr lang="ru-RU" sz="1400" b="1" i="1" dirty="0">
                <a:effectLst/>
                <a:latin typeface="Century Gothic" panose="020B0502020202020204" pitchFamily="34" charset="0"/>
              </a:rPr>
            </a:br>
            <a:r>
              <a:rPr lang="ru-RU" sz="1400" b="1" i="1" dirty="0">
                <a:effectLst/>
                <a:latin typeface="Century Gothic" panose="020B0502020202020204" pitchFamily="34" charset="0"/>
              </a:rPr>
              <a:t>строительства, утвержденное письмом Госстроя России от 31.03.2004 № НЗ-</a:t>
            </a:r>
            <a:br>
              <a:rPr lang="ru-RU" sz="1400" b="1" i="1" dirty="0">
                <a:effectLst/>
                <a:latin typeface="Century Gothic" panose="020B0502020202020204" pitchFamily="34" charset="0"/>
              </a:rPr>
            </a:br>
            <a:r>
              <a:rPr lang="ru-RU" sz="1400" b="1" i="1" dirty="0">
                <a:effectLst/>
                <a:latin typeface="Century Gothic" panose="020B0502020202020204" pitchFamily="34" charset="0"/>
              </a:rPr>
              <a:t>2078/10</a:t>
            </a:r>
            <a:r>
              <a:rPr lang="ru-RU" sz="1400" b="1" i="1" dirty="0">
                <a:latin typeface="Century Gothic" panose="020B0502020202020204" pitchFamily="34" charset="0"/>
              </a:rPr>
              <a:t> </a:t>
            </a:r>
            <a:br>
              <a:rPr lang="ru-RU" sz="1400" b="1" i="1" dirty="0">
                <a:latin typeface="Century Gothic" panose="020B0502020202020204" pitchFamily="34" charset="0"/>
              </a:rPr>
            </a:br>
            <a:endParaRPr lang="ru-RU" sz="1400" b="1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51;p16">
            <a:extLst>
              <a:ext uri="{FF2B5EF4-FFF2-40B4-BE49-F238E27FC236}">
                <a16:creationId xmlns:a16="http://schemas.microsoft.com/office/drawing/2014/main" id="{B6AFC10F-0B89-044F-5044-867D5448D693}"/>
              </a:ext>
            </a:extLst>
          </p:cNvPr>
          <p:cNvSpPr/>
          <p:nvPr/>
        </p:nvSpPr>
        <p:spPr>
          <a:xfrm>
            <a:off x="315080" y="3021945"/>
            <a:ext cx="11425479" cy="1094054"/>
          </a:xfrm>
          <a:prstGeom prst="rect">
            <a:avLst/>
          </a:prstGeom>
          <a:solidFill>
            <a:srgbClr val="D6E1F2"/>
          </a:solidFill>
          <a:ln>
            <a:noFill/>
          </a:ln>
          <a:effectLst>
            <a:outerShdw blurRad="185738" dist="95250" dir="3300000" algn="bl" rotWithShape="0">
              <a:srgbClr val="000000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800"/>
              </a:spcAft>
            </a:pPr>
            <a:endParaRPr lang="ru-RU" sz="14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tabLst>
                <a:tab pos="180340" algn="l"/>
              </a:tabLst>
            </a:pPr>
            <a:r>
              <a:rPr lang="ru-RU" sz="1400" b="1" i="1" dirty="0">
                <a:effectLst/>
                <a:latin typeface="Century Gothic" panose="020B0502020202020204" pitchFamily="34" charset="0"/>
              </a:rPr>
              <a:t>Методические указания о порядке разработки государственных сметных нормативов</a:t>
            </a:r>
            <a:br>
              <a:rPr lang="ru-RU" sz="1400" b="1" i="1" dirty="0">
                <a:effectLst/>
                <a:latin typeface="Century Gothic" panose="020B0502020202020204" pitchFamily="34" charset="0"/>
              </a:rPr>
            </a:br>
            <a:r>
              <a:rPr lang="ru-RU" sz="1400" b="1" i="1" dirty="0">
                <a:effectLst/>
                <a:latin typeface="Century Gothic" panose="020B0502020202020204" pitchFamily="34" charset="0"/>
              </a:rPr>
              <a:t>«Справочники базовых цен на проектные работы в строительстве», утвержденные</a:t>
            </a:r>
            <a:br>
              <a:rPr lang="ru-RU" sz="1400" b="1" i="1" dirty="0">
                <a:effectLst/>
                <a:latin typeface="Century Gothic" panose="020B0502020202020204" pitchFamily="34" charset="0"/>
              </a:rPr>
            </a:br>
            <a:r>
              <a:rPr lang="ru-RU" sz="1400" b="1" i="1" dirty="0">
                <a:effectLst/>
                <a:latin typeface="Century Gothic" panose="020B0502020202020204" pitchFamily="34" charset="0"/>
              </a:rPr>
              <a:t>приказом Министерства строительства и жилищно-коммунального хозяйства</a:t>
            </a:r>
            <a:br>
              <a:rPr lang="ru-RU" sz="1400" b="1" i="1" dirty="0">
                <a:effectLst/>
                <a:latin typeface="Century Gothic" panose="020B0502020202020204" pitchFamily="34" charset="0"/>
              </a:rPr>
            </a:br>
            <a:r>
              <a:rPr lang="ru-RU" sz="1400" b="1" i="1" dirty="0">
                <a:effectLst/>
                <a:latin typeface="Century Gothic" panose="020B0502020202020204" pitchFamily="34" charset="0"/>
              </a:rPr>
              <a:t>Российской Федерации от 4 июня 2015 г. № 406/</a:t>
            </a:r>
            <a:r>
              <a:rPr lang="ru-RU" sz="1400" b="1" i="1" dirty="0" err="1">
                <a:effectLst/>
                <a:latin typeface="Century Gothic" panose="020B0502020202020204" pitchFamily="34" charset="0"/>
              </a:rPr>
              <a:t>пр</a:t>
            </a:r>
            <a:r>
              <a:rPr lang="ru-RU" sz="1400" b="1" i="1" dirty="0">
                <a:effectLst/>
                <a:latin typeface="Century Gothic" panose="020B0502020202020204" pitchFamily="34" charset="0"/>
              </a:rPr>
              <a:t> (далее – Приказ № 406)</a:t>
            </a:r>
            <a:r>
              <a:rPr lang="ru-RU" sz="1400" b="1" i="1" dirty="0">
                <a:latin typeface="Century Gothic" panose="020B0502020202020204" pitchFamily="34" charset="0"/>
              </a:rPr>
              <a:t> </a:t>
            </a:r>
            <a:br>
              <a:rPr lang="ru-RU" sz="1400" b="1" i="1" dirty="0">
                <a:latin typeface="Century Gothic" panose="020B0502020202020204" pitchFamily="34" charset="0"/>
              </a:rPr>
            </a:br>
            <a:endParaRPr lang="ru-RU" sz="1400" b="1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51;p16">
            <a:extLst>
              <a:ext uri="{FF2B5EF4-FFF2-40B4-BE49-F238E27FC236}">
                <a16:creationId xmlns:a16="http://schemas.microsoft.com/office/drawing/2014/main" id="{E22181D0-C76A-AD90-886D-7475345C45EA}"/>
              </a:ext>
            </a:extLst>
          </p:cNvPr>
          <p:cNvSpPr/>
          <p:nvPr/>
        </p:nvSpPr>
        <p:spPr>
          <a:xfrm>
            <a:off x="339143" y="4358017"/>
            <a:ext cx="11477615" cy="1314794"/>
          </a:xfrm>
          <a:prstGeom prst="rect">
            <a:avLst/>
          </a:prstGeom>
          <a:solidFill>
            <a:srgbClr val="D6E1F2"/>
          </a:solidFill>
          <a:ln>
            <a:noFill/>
          </a:ln>
          <a:effectLst>
            <a:outerShdw blurRad="185738" dist="95250" dir="3300000" algn="bl" rotWithShape="0">
              <a:srgbClr val="000000">
                <a:alpha val="56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tabLst>
                <a:tab pos="180340" algn="l"/>
              </a:tabLst>
            </a:pPr>
            <a:r>
              <a:rPr lang="ru-RU" sz="1400" b="1" i="1" dirty="0">
                <a:effectLst/>
                <a:latin typeface="Century Gothic" panose="020B0502020202020204" pitchFamily="34" charset="0"/>
              </a:rPr>
              <a:t>Справочники базовых цен на проектные и изыскательские работы в строительстве,</a:t>
            </a:r>
            <a:br>
              <a:rPr lang="ru-RU" sz="1400" b="1" i="1" dirty="0">
                <a:effectLst/>
                <a:latin typeface="Century Gothic" panose="020B0502020202020204" pitchFamily="34" charset="0"/>
              </a:rPr>
            </a:br>
            <a:r>
              <a:rPr lang="ru-RU" sz="1400" b="1" i="1" dirty="0">
                <a:effectLst/>
                <a:latin typeface="Century Gothic" panose="020B0502020202020204" pitchFamily="34" charset="0"/>
              </a:rPr>
              <a:t>сведения о которых включены в федеральный реестр сметных нормативов (далее –</a:t>
            </a:r>
            <a:br>
              <a:rPr lang="ru-RU" sz="1400" b="1" i="1" dirty="0">
                <a:effectLst/>
                <a:latin typeface="Century Gothic" panose="020B0502020202020204" pitchFamily="34" charset="0"/>
              </a:rPr>
            </a:br>
            <a:r>
              <a:rPr lang="ru-RU" sz="1400" b="1" i="1" dirty="0">
                <a:effectLst/>
                <a:latin typeface="Century Gothic" panose="020B0502020202020204" pitchFamily="34" charset="0"/>
              </a:rPr>
              <a:t>ФРСН)</a:t>
            </a:r>
            <a:r>
              <a:rPr lang="ru-RU" sz="1400" b="1" i="1" dirty="0">
                <a:latin typeface="Century Gothic" panose="020B0502020202020204" pitchFamily="34" charset="0"/>
              </a:rPr>
              <a:t> </a:t>
            </a:r>
            <a:br>
              <a:rPr lang="ru-RU" sz="1400" b="1" i="1" dirty="0">
                <a:latin typeface="Century Gothic" panose="020B0502020202020204" pitchFamily="34" charset="0"/>
              </a:rPr>
            </a:br>
            <a:endParaRPr lang="ru-RU" sz="14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591F8ED-6D69-5FBD-4F07-83379659195A}"/>
              </a:ext>
            </a:extLst>
          </p:cNvPr>
          <p:cNvCxnSpPr>
            <a:cxnSpLocks/>
            <a:stCxn id="43" idx="2"/>
            <a:endCxn id="13" idx="0"/>
          </p:cNvCxnSpPr>
          <p:nvPr/>
        </p:nvCxnSpPr>
        <p:spPr>
          <a:xfrm flipH="1">
            <a:off x="6096000" y="1093361"/>
            <a:ext cx="2" cy="457945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266;p20">
            <a:extLst>
              <a:ext uri="{FF2B5EF4-FFF2-40B4-BE49-F238E27FC236}">
                <a16:creationId xmlns:a16="http://schemas.microsoft.com/office/drawing/2014/main" id="{44D9E82D-A5E1-28C1-38BB-F229D791DDB0}"/>
              </a:ext>
            </a:extLst>
          </p:cNvPr>
          <p:cNvSpPr/>
          <p:nvPr/>
        </p:nvSpPr>
        <p:spPr>
          <a:xfrm>
            <a:off x="7896162" y="70156"/>
            <a:ext cx="4134196" cy="342400"/>
          </a:xfrm>
          <a:prstGeom prst="homePlate">
            <a:avLst>
              <a:gd name="adj" fmla="val 50000"/>
            </a:avLst>
          </a:prstGeom>
          <a:solidFill>
            <a:srgbClr val="AC616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609585"/>
            <a:endParaRPr sz="1067" dirty="0"/>
          </a:p>
        </p:txBody>
      </p:sp>
      <p:sp>
        <p:nvSpPr>
          <p:cNvPr id="6" name="Google Shape;267;p20">
            <a:extLst>
              <a:ext uri="{FF2B5EF4-FFF2-40B4-BE49-F238E27FC236}">
                <a16:creationId xmlns:a16="http://schemas.microsoft.com/office/drawing/2014/main" id="{8B2CE94A-A08A-DE7E-3F6E-4F6751E2ECDB}"/>
              </a:ext>
            </a:extLst>
          </p:cNvPr>
          <p:cNvSpPr/>
          <p:nvPr/>
        </p:nvSpPr>
        <p:spPr>
          <a:xfrm>
            <a:off x="3810000" y="70456"/>
            <a:ext cx="4298908" cy="342400"/>
          </a:xfrm>
          <a:prstGeom prst="homePlate">
            <a:avLst>
              <a:gd name="adj" fmla="val 50000"/>
            </a:avLst>
          </a:prstGeom>
          <a:solidFill>
            <a:srgbClr val="DD9A6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609585" algn="ctr"/>
            <a:endParaRPr sz="1200" b="1" dirty="0">
              <a:latin typeface="Century Gothic" panose="020B0502020202020204" pitchFamily="34" charset="0"/>
            </a:endParaRPr>
          </a:p>
        </p:txBody>
      </p:sp>
      <p:sp>
        <p:nvSpPr>
          <p:cNvPr id="7" name="Google Shape;268;p20">
            <a:extLst>
              <a:ext uri="{FF2B5EF4-FFF2-40B4-BE49-F238E27FC236}">
                <a16:creationId xmlns:a16="http://schemas.microsoft.com/office/drawing/2014/main" id="{0C939566-FF0A-7647-0433-35CFD1233BFE}"/>
              </a:ext>
            </a:extLst>
          </p:cNvPr>
          <p:cNvSpPr/>
          <p:nvPr/>
        </p:nvSpPr>
        <p:spPr>
          <a:xfrm>
            <a:off x="121375" y="70456"/>
            <a:ext cx="3939637" cy="342400"/>
          </a:xfrm>
          <a:prstGeom prst="homePlate">
            <a:avLst>
              <a:gd name="adj" fmla="val 50000"/>
            </a:avLst>
          </a:prstGeom>
          <a:solidFill>
            <a:srgbClr val="F0BB6B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ОСНОВНЫЕ НЕДОСТАТКИ ПО СМЕТАМ ПИР</a:t>
            </a:r>
          </a:p>
        </p:txBody>
      </p:sp>
      <p:sp>
        <p:nvSpPr>
          <p:cNvPr id="43" name="Google Shape;151;p16">
            <a:extLst>
              <a:ext uri="{FF2B5EF4-FFF2-40B4-BE49-F238E27FC236}">
                <a16:creationId xmlns:a16="http://schemas.microsoft.com/office/drawing/2014/main" id="{1FA478D9-A1A0-765F-3CAA-5F3AA73F4D72}"/>
              </a:ext>
            </a:extLst>
          </p:cNvPr>
          <p:cNvSpPr/>
          <p:nvPr/>
        </p:nvSpPr>
        <p:spPr>
          <a:xfrm>
            <a:off x="399307" y="525682"/>
            <a:ext cx="11393389" cy="5676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85738" dist="95250" dir="3300000" algn="bl" rotWithShape="0">
              <a:srgbClr val="000000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800"/>
              </a:spcAft>
            </a:pPr>
            <a:endParaRPr lang="ru-RU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НЕДОСТАТКИ ПО СМЕТАМ ПИР</a:t>
            </a:r>
          </a:p>
          <a:p>
            <a:pPr algn="ctr">
              <a:spcAft>
                <a:spcPts val="800"/>
              </a:spcAft>
            </a:pPr>
            <a:endParaRPr lang="ru-RU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51;p16">
            <a:extLst>
              <a:ext uri="{FF2B5EF4-FFF2-40B4-BE49-F238E27FC236}">
                <a16:creationId xmlns:a16="http://schemas.microsoft.com/office/drawing/2014/main" id="{92D2D9BC-0C13-4C28-9C01-131DCABE5DD1}"/>
              </a:ext>
            </a:extLst>
          </p:cNvPr>
          <p:cNvSpPr/>
          <p:nvPr/>
        </p:nvSpPr>
        <p:spPr>
          <a:xfrm>
            <a:off x="399307" y="1260986"/>
            <a:ext cx="11393389" cy="567679"/>
          </a:xfrm>
          <a:prstGeom prst="rect">
            <a:avLst/>
          </a:prstGeom>
          <a:solidFill>
            <a:srgbClr val="D6E1F2"/>
          </a:solidFill>
          <a:ln>
            <a:noFill/>
          </a:ln>
          <a:effectLst>
            <a:outerShdw blurRad="185738" dist="95250" dir="3300000" algn="bl" rotWithShape="0">
              <a:srgbClr val="000000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800"/>
              </a:spcAft>
            </a:pPr>
            <a:endParaRPr lang="ru-RU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tabLst>
                <a:tab pos="180340" algn="l"/>
              </a:tabLst>
            </a:pPr>
            <a:r>
              <a:rPr lang="ru-RU" sz="12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форме представления сводная смета на проектные и изыскательские работы не соответствует образцу по Приложению № 11 Методики № 421/</a:t>
            </a:r>
            <a:r>
              <a:rPr lang="ru-RU" sz="1200" b="1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</a:t>
            </a:r>
            <a:endParaRPr lang="ru-RU" sz="1200" b="1" i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ru-RU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51;p16">
            <a:extLst>
              <a:ext uri="{FF2B5EF4-FFF2-40B4-BE49-F238E27FC236}">
                <a16:creationId xmlns:a16="http://schemas.microsoft.com/office/drawing/2014/main" id="{2B2E630C-CCC8-32F3-AFDF-91DCE535D744}"/>
              </a:ext>
            </a:extLst>
          </p:cNvPr>
          <p:cNvSpPr/>
          <p:nvPr/>
        </p:nvSpPr>
        <p:spPr>
          <a:xfrm>
            <a:off x="399306" y="1996290"/>
            <a:ext cx="11393389" cy="567679"/>
          </a:xfrm>
          <a:prstGeom prst="rect">
            <a:avLst/>
          </a:prstGeom>
          <a:solidFill>
            <a:srgbClr val="D6E1F2"/>
          </a:solidFill>
          <a:ln>
            <a:noFill/>
          </a:ln>
          <a:effectLst>
            <a:outerShdw blurRad="185738" dist="95250" dir="3300000" algn="bl" rotWithShape="0">
              <a:srgbClr val="000000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800"/>
              </a:spcAft>
            </a:pPr>
            <a:endParaRPr lang="ru-RU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tabLst>
                <a:tab pos="180340" algn="l"/>
              </a:tabLst>
            </a:pPr>
            <a:r>
              <a:rPr lang="ru-RU" sz="12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согласованы с Заказчиком</a:t>
            </a:r>
          </a:p>
          <a:p>
            <a:pPr algn="ctr">
              <a:tabLst>
                <a:tab pos="180340" algn="l"/>
              </a:tabLst>
            </a:pPr>
            <a:r>
              <a:rPr lang="ru-RU" sz="12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подписаны ГИП</a:t>
            </a:r>
          </a:p>
          <a:p>
            <a:pPr algn="ctr">
              <a:spcAft>
                <a:spcPts val="800"/>
              </a:spcAft>
            </a:pPr>
            <a:endParaRPr lang="ru-RU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51;p16">
            <a:extLst>
              <a:ext uri="{FF2B5EF4-FFF2-40B4-BE49-F238E27FC236}">
                <a16:creationId xmlns:a16="http://schemas.microsoft.com/office/drawing/2014/main" id="{B6AFC10F-0B89-044F-5044-867D5448D693}"/>
              </a:ext>
            </a:extLst>
          </p:cNvPr>
          <p:cNvSpPr/>
          <p:nvPr/>
        </p:nvSpPr>
        <p:spPr>
          <a:xfrm>
            <a:off x="399306" y="2731594"/>
            <a:ext cx="11393389" cy="567679"/>
          </a:xfrm>
          <a:prstGeom prst="rect">
            <a:avLst/>
          </a:prstGeom>
          <a:solidFill>
            <a:srgbClr val="D6E1F2"/>
          </a:solidFill>
          <a:ln>
            <a:noFill/>
          </a:ln>
          <a:effectLst>
            <a:outerShdw blurRad="185738" dist="95250" dir="3300000" algn="bl" rotWithShape="0">
              <a:srgbClr val="000000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800"/>
              </a:spcAft>
            </a:pPr>
            <a:endParaRPr lang="ru-RU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tabLst>
                <a:tab pos="180340" algn="l"/>
              </a:tabLst>
            </a:pPr>
            <a:r>
              <a:rPr lang="ru-RU" sz="12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указаны данные о периоде составления смет</a:t>
            </a:r>
          </a:p>
          <a:p>
            <a:pPr algn="ctr">
              <a:spcAft>
                <a:spcPts val="800"/>
              </a:spcAft>
            </a:pPr>
            <a:endParaRPr lang="ru-RU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51;p16">
            <a:extLst>
              <a:ext uri="{FF2B5EF4-FFF2-40B4-BE49-F238E27FC236}">
                <a16:creationId xmlns:a16="http://schemas.microsoft.com/office/drawing/2014/main" id="{0A46BA7C-1707-CF22-A168-802616E42F0E}"/>
              </a:ext>
            </a:extLst>
          </p:cNvPr>
          <p:cNvSpPr/>
          <p:nvPr/>
        </p:nvSpPr>
        <p:spPr>
          <a:xfrm>
            <a:off x="399306" y="3466898"/>
            <a:ext cx="11393389" cy="567679"/>
          </a:xfrm>
          <a:prstGeom prst="rect">
            <a:avLst/>
          </a:prstGeom>
          <a:solidFill>
            <a:srgbClr val="D6E1F2"/>
          </a:solidFill>
          <a:ln>
            <a:noFill/>
          </a:ln>
          <a:effectLst>
            <a:outerShdw blurRad="185738" dist="95250" dir="3300000" algn="bl" rotWithShape="0">
              <a:srgbClr val="000000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tabLst>
                <a:tab pos="180340" algn="l"/>
              </a:tabLst>
            </a:pPr>
            <a:r>
              <a:rPr lang="ru-RU" sz="12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Итоговые стоимостные показатели не приводятся:   </a:t>
            </a:r>
          </a:p>
          <a:p>
            <a:pPr algn="ctr">
              <a:tabLst>
                <a:tab pos="180340" algn="l"/>
              </a:tabLst>
            </a:pPr>
            <a:r>
              <a:rPr lang="ru-RU" sz="12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базовом уровне по состоянию на 2000г;</a:t>
            </a:r>
          </a:p>
          <a:p>
            <a:pPr marL="171450" indent="-171450" algn="ctr">
              <a:buFontTx/>
              <a:buChar char="-"/>
              <a:tabLst>
                <a:tab pos="180340" algn="l"/>
              </a:tabLst>
            </a:pPr>
            <a:r>
              <a:rPr lang="ru-RU" sz="12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текущем уровне цен, не соответствующие дате подписания приема-передачи документации</a:t>
            </a:r>
            <a:endParaRPr lang="ru-RU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51;p16">
            <a:extLst>
              <a:ext uri="{FF2B5EF4-FFF2-40B4-BE49-F238E27FC236}">
                <a16:creationId xmlns:a16="http://schemas.microsoft.com/office/drawing/2014/main" id="{E22181D0-C76A-AD90-886D-7475345C45EA}"/>
              </a:ext>
            </a:extLst>
          </p:cNvPr>
          <p:cNvSpPr/>
          <p:nvPr/>
        </p:nvSpPr>
        <p:spPr>
          <a:xfrm>
            <a:off x="399305" y="4202202"/>
            <a:ext cx="11393389" cy="567679"/>
          </a:xfrm>
          <a:prstGeom prst="rect">
            <a:avLst/>
          </a:prstGeom>
          <a:solidFill>
            <a:srgbClr val="D6E1F2"/>
          </a:solidFill>
          <a:ln>
            <a:noFill/>
          </a:ln>
          <a:effectLst>
            <a:outerShdw blurRad="185738" dist="95250" dir="3300000" algn="bl" rotWithShape="0">
              <a:srgbClr val="000000">
                <a:alpha val="56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tabLst>
                <a:tab pos="180340" algn="l"/>
              </a:tabLst>
            </a:pPr>
            <a:r>
              <a:rPr lang="ru-RU" sz="12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разработке смет пир используются нормативы сведения, о которых отсутствуют в федеральном реестре сметных нормативов</a:t>
            </a:r>
          </a:p>
          <a:p>
            <a:pPr marL="171450" indent="-171450" algn="ctr">
              <a:buFontTx/>
              <a:buChar char="-"/>
              <a:tabLst>
                <a:tab pos="180340" algn="l"/>
              </a:tabLst>
            </a:pPr>
            <a:endParaRPr lang="ru-RU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51;p16">
            <a:extLst>
              <a:ext uri="{FF2B5EF4-FFF2-40B4-BE49-F238E27FC236}">
                <a16:creationId xmlns:a16="http://schemas.microsoft.com/office/drawing/2014/main" id="{BEE69A89-4C11-E2E5-CB8A-98128476E31E}"/>
              </a:ext>
            </a:extLst>
          </p:cNvPr>
          <p:cNvSpPr/>
          <p:nvPr/>
        </p:nvSpPr>
        <p:spPr>
          <a:xfrm>
            <a:off x="399305" y="4937506"/>
            <a:ext cx="11393389" cy="567679"/>
          </a:xfrm>
          <a:prstGeom prst="rect">
            <a:avLst/>
          </a:prstGeom>
          <a:solidFill>
            <a:srgbClr val="D6E1F2"/>
          </a:solidFill>
          <a:ln>
            <a:noFill/>
          </a:ln>
          <a:effectLst>
            <a:outerShdw blurRad="185738" dist="95250" dir="3300000" algn="bl" rotWithShape="0">
              <a:srgbClr val="000000">
                <a:alpha val="56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tabLst>
                <a:tab pos="180340" algn="l"/>
              </a:tabLst>
            </a:pPr>
            <a:r>
              <a:rPr lang="ru-RU" sz="12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обоснованное применение повышающих коэффициентов, учитывающих   особенности проектирования, в том числе использование коэффициентов сведения, о которых отсутствуют в федеральном реестре сметных нормативов</a:t>
            </a:r>
          </a:p>
          <a:p>
            <a:pPr marL="171450" indent="-171450" algn="ctr">
              <a:buFontTx/>
              <a:buChar char="-"/>
              <a:tabLst>
                <a:tab pos="180340" algn="l"/>
              </a:tabLst>
            </a:pPr>
            <a:endParaRPr lang="ru-RU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51;p16">
            <a:extLst>
              <a:ext uri="{FF2B5EF4-FFF2-40B4-BE49-F238E27FC236}">
                <a16:creationId xmlns:a16="http://schemas.microsoft.com/office/drawing/2014/main" id="{86C617EB-6886-BE20-BAE0-088F462D4F4A}"/>
              </a:ext>
            </a:extLst>
          </p:cNvPr>
          <p:cNvSpPr/>
          <p:nvPr/>
        </p:nvSpPr>
        <p:spPr>
          <a:xfrm>
            <a:off x="399305" y="5672811"/>
            <a:ext cx="11393389" cy="567679"/>
          </a:xfrm>
          <a:prstGeom prst="rect">
            <a:avLst/>
          </a:prstGeom>
          <a:solidFill>
            <a:srgbClr val="D6E1F2"/>
          </a:solidFill>
          <a:ln>
            <a:noFill/>
          </a:ln>
          <a:effectLst>
            <a:outerShdw blurRad="185738" dist="95250" dir="3300000" algn="bl" rotWithShape="0">
              <a:srgbClr val="000000">
                <a:alpha val="56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tabLst>
                <a:tab pos="180340" algn="l"/>
              </a:tabLst>
            </a:pPr>
            <a:r>
              <a:rPr lang="ru-RU" sz="12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Отсутствуют сведения необходимые для проверки объемов работ, предусматриваемых в сметах ПИР (ВОР, площади зданий сооружения, характеристики наружных инженерных сетей, задания на выполнение инженерных изысканий </a:t>
            </a:r>
            <a:r>
              <a:rPr lang="ru-RU" sz="1200" b="1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и.т.д</a:t>
            </a:r>
            <a:r>
              <a:rPr lang="ru-RU" sz="12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171450" indent="-171450" algn="ctr">
              <a:buFontTx/>
              <a:buChar char="-"/>
              <a:tabLst>
                <a:tab pos="180340" algn="l"/>
              </a:tabLst>
            </a:pPr>
            <a:endParaRPr lang="ru-RU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4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EACA84-2999-28D3-096C-E609EBBCD371}"/>
              </a:ext>
            </a:extLst>
          </p:cNvPr>
          <p:cNvSpPr/>
          <p:nvPr/>
        </p:nvSpPr>
        <p:spPr>
          <a:xfrm>
            <a:off x="6200275" y="431154"/>
            <a:ext cx="4066673" cy="62330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59C0629-5306-0C1E-6C39-BF0DC74A690D}"/>
              </a:ext>
            </a:extLst>
          </p:cNvPr>
          <p:cNvSpPr/>
          <p:nvPr/>
        </p:nvSpPr>
        <p:spPr>
          <a:xfrm>
            <a:off x="115069" y="555963"/>
            <a:ext cx="5617404" cy="48299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spcBef>
                <a:spcPts val="1205"/>
              </a:spcBef>
              <a:spcAft>
                <a:spcPts val="0"/>
              </a:spcAft>
              <a:buSzPts val="1400"/>
              <a:tabLst>
                <a:tab pos="990600" algn="l"/>
              </a:tabLst>
            </a:pPr>
            <a:r>
              <a:rPr lang="ru-RU" sz="1400" b="1" kern="0" dirty="0">
                <a:solidFill>
                  <a:srgbClr val="AC616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ПЕРЕЧЕНЬ</a:t>
            </a:r>
            <a:r>
              <a:rPr lang="ru-RU" sz="1400" b="1" kern="0" spc="-25" dirty="0">
                <a:solidFill>
                  <a:srgbClr val="AC616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solidFill>
                  <a:srgbClr val="AC616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ДОКУМЕНТОВ,</a:t>
            </a:r>
            <a:r>
              <a:rPr lang="ru-RU" sz="1400" b="1" kern="0" spc="-20" dirty="0">
                <a:solidFill>
                  <a:srgbClr val="AC616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solidFill>
                  <a:srgbClr val="AC616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НЕОБХОДИМЫХ</a:t>
            </a:r>
            <a:r>
              <a:rPr lang="ru-RU" sz="1400" b="1" kern="0" spc="-10" dirty="0">
                <a:solidFill>
                  <a:srgbClr val="AC616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solidFill>
                  <a:srgbClr val="AC616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ДЛЯ</a:t>
            </a:r>
            <a:r>
              <a:rPr lang="ru-RU" sz="1400" b="1" kern="0" spc="-25" dirty="0">
                <a:solidFill>
                  <a:srgbClr val="AC616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solidFill>
                  <a:srgbClr val="AC616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ПРЕДОСТАВЛЕНИЯ</a:t>
            </a:r>
            <a:r>
              <a:rPr lang="ru-RU" sz="1400" b="1" kern="0" spc="-25" dirty="0">
                <a:solidFill>
                  <a:srgbClr val="AC616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solidFill>
                  <a:srgbClr val="AC616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УСЛУГИ</a:t>
            </a:r>
          </a:p>
        </p:txBody>
      </p:sp>
      <p:sp>
        <p:nvSpPr>
          <p:cNvPr id="8" name="Google Shape;266;p20">
            <a:extLst>
              <a:ext uri="{FF2B5EF4-FFF2-40B4-BE49-F238E27FC236}">
                <a16:creationId xmlns:a16="http://schemas.microsoft.com/office/drawing/2014/main" id="{5E6E73B9-AA2C-0937-E6C7-7B91713ED1E5}"/>
              </a:ext>
            </a:extLst>
          </p:cNvPr>
          <p:cNvSpPr/>
          <p:nvPr/>
        </p:nvSpPr>
        <p:spPr>
          <a:xfrm>
            <a:off x="7843206" y="39480"/>
            <a:ext cx="4134196" cy="342400"/>
          </a:xfrm>
          <a:prstGeom prst="homePlate">
            <a:avLst>
              <a:gd name="adj" fmla="val 50000"/>
            </a:avLst>
          </a:prstGeom>
          <a:solidFill>
            <a:srgbClr val="AC616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609585"/>
            <a:endParaRPr sz="1067" dirty="0"/>
          </a:p>
        </p:txBody>
      </p:sp>
      <p:sp>
        <p:nvSpPr>
          <p:cNvPr id="9" name="Google Shape;267;p20">
            <a:extLst>
              <a:ext uri="{FF2B5EF4-FFF2-40B4-BE49-F238E27FC236}">
                <a16:creationId xmlns:a16="http://schemas.microsoft.com/office/drawing/2014/main" id="{471848E5-A977-908E-A9DB-F534459D0ED6}"/>
              </a:ext>
            </a:extLst>
          </p:cNvPr>
          <p:cNvSpPr/>
          <p:nvPr/>
        </p:nvSpPr>
        <p:spPr>
          <a:xfrm>
            <a:off x="3757044" y="39780"/>
            <a:ext cx="4298908" cy="342400"/>
          </a:xfrm>
          <a:prstGeom prst="homePlate">
            <a:avLst>
              <a:gd name="adj" fmla="val 50000"/>
            </a:avLst>
          </a:prstGeom>
          <a:solidFill>
            <a:srgbClr val="DD9A6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609585" algn="ctr"/>
            <a:endParaRPr sz="1200" b="1" dirty="0">
              <a:latin typeface="Century Gothic" panose="020B0502020202020204" pitchFamily="34" charset="0"/>
            </a:endParaRPr>
          </a:p>
        </p:txBody>
      </p:sp>
      <p:sp>
        <p:nvSpPr>
          <p:cNvPr id="10" name="Google Shape;268;p20">
            <a:extLst>
              <a:ext uri="{FF2B5EF4-FFF2-40B4-BE49-F238E27FC236}">
                <a16:creationId xmlns:a16="http://schemas.microsoft.com/office/drawing/2014/main" id="{22D50A95-E080-52C0-6836-124027A2A6D4}"/>
              </a:ext>
            </a:extLst>
          </p:cNvPr>
          <p:cNvSpPr/>
          <p:nvPr/>
        </p:nvSpPr>
        <p:spPr>
          <a:xfrm>
            <a:off x="68419" y="39780"/>
            <a:ext cx="3939637" cy="342400"/>
          </a:xfrm>
          <a:prstGeom prst="homePlate">
            <a:avLst>
              <a:gd name="adj" fmla="val 50000"/>
            </a:avLst>
          </a:prstGeom>
          <a:solidFill>
            <a:srgbClr val="F0BB6B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РЕГЛАМЕНТ ПРОВЕРКИ СМЕТ НА ПИР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6C23FA1-2F59-98CE-82A6-16BF49278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268409"/>
              </p:ext>
            </p:extLst>
          </p:nvPr>
        </p:nvGraphicFramePr>
        <p:xfrm>
          <a:off x="6343938" y="1204636"/>
          <a:ext cx="3784600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36C23FA1-2F59-98CE-82A6-16BF49278B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43938" y="1204636"/>
                        <a:ext cx="3784600" cy="535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B24B8CC-1878-EF8D-EBC2-D54D82F5EFCE}"/>
              </a:ext>
            </a:extLst>
          </p:cNvPr>
          <p:cNvGrpSpPr/>
          <p:nvPr/>
        </p:nvGrpSpPr>
        <p:grpSpPr>
          <a:xfrm>
            <a:off x="8018004" y="752475"/>
            <a:ext cx="3784600" cy="5353050"/>
            <a:chOff x="2442146" y="1191947"/>
            <a:chExt cx="3784600" cy="5353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012082B-6727-3F2C-7EF0-73DC26AAB91C}"/>
                </a:ext>
              </a:extLst>
            </p:cNvPr>
            <p:cNvSpPr/>
            <p:nvPr/>
          </p:nvSpPr>
          <p:spPr>
            <a:xfrm>
              <a:off x="2442146" y="1191947"/>
              <a:ext cx="3784600" cy="535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Объект 12">
              <a:extLst>
                <a:ext uri="{FF2B5EF4-FFF2-40B4-BE49-F238E27FC236}">
                  <a16:creationId xmlns:a16="http://schemas.microsoft.com/office/drawing/2014/main" id="{11EE859B-2AAF-6889-794E-FF5949743EF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2830116"/>
                </p:ext>
              </p:extLst>
            </p:nvPr>
          </p:nvGraphicFramePr>
          <p:xfrm>
            <a:off x="2442146" y="1191947"/>
            <a:ext cx="3784600" cy="535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DF" r:id="rId4" imgW="0" imgH="360" progId="FoxitReader.Document">
                    <p:embed/>
                  </p:oleObj>
                </mc:Choice>
                <mc:Fallback>
                  <p:oleObj name="PDF" r:id="rId4" imgW="0" imgH="360" progId="FoxitReader.Document">
                    <p:embed/>
                    <p:pic>
                      <p:nvPicPr>
                        <p:cNvPr id="13" name="Объект 12">
                          <a:extLst>
                            <a:ext uri="{FF2B5EF4-FFF2-40B4-BE49-F238E27FC236}">
                              <a16:creationId xmlns:a16="http://schemas.microsoft.com/office/drawing/2014/main" id="{11EE859B-2AAF-6889-794E-FF5949743EF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42146" y="1191947"/>
                          <a:ext cx="3784600" cy="5353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709A1AA-0A8E-91AE-0FD2-D0A0FF290441}"/>
              </a:ext>
            </a:extLst>
          </p:cNvPr>
          <p:cNvSpPr/>
          <p:nvPr/>
        </p:nvSpPr>
        <p:spPr>
          <a:xfrm>
            <a:off x="115071" y="1237862"/>
            <a:ext cx="5967663" cy="482996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spcBef>
                <a:spcPts val="1205"/>
              </a:spcBef>
              <a:spcAft>
                <a:spcPts val="0"/>
              </a:spcAft>
              <a:buSzPts val="1400"/>
              <a:tabLst>
                <a:tab pos="990600" algn="l"/>
              </a:tabLst>
            </a:pPr>
            <a:r>
              <a:rPr lang="ru-RU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1. </a:t>
            </a:r>
            <a:r>
              <a:rPr lang="ru-RU" sz="11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Заявление</a:t>
            </a:r>
            <a:r>
              <a:rPr lang="ru-RU" sz="1100" b="1" spc="-12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</a:t>
            </a:r>
            <a:r>
              <a:rPr lang="ru-RU" sz="1100" b="1" spc="-10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проведении проверки смет на проектно-изыскательские работы</a:t>
            </a:r>
            <a:endParaRPr lang="ru-RU" sz="1100" b="1" kern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E9D1E14-AFC7-9F58-E331-04700F0B525D}"/>
              </a:ext>
            </a:extLst>
          </p:cNvPr>
          <p:cNvSpPr/>
          <p:nvPr/>
        </p:nvSpPr>
        <p:spPr>
          <a:xfrm>
            <a:off x="115071" y="1894641"/>
            <a:ext cx="5967663" cy="482996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spcBef>
                <a:spcPts val="1205"/>
              </a:spcBef>
              <a:spcAft>
                <a:spcPts val="0"/>
              </a:spcAft>
              <a:buSzPts val="1400"/>
              <a:tabLst>
                <a:tab pos="990600" algn="l"/>
              </a:tabLst>
            </a:pPr>
            <a:r>
              <a:rPr lang="ru-RU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2. </a:t>
            </a:r>
            <a:r>
              <a:rPr lang="ru-RU" sz="11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Проект задания на проектирование, подписанный застройщиком (заказчиком)</a:t>
            </a:r>
            <a:endParaRPr lang="ru-RU" sz="1100" b="1" kern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2276D92-D207-241F-F19D-6A77B1645E65}"/>
              </a:ext>
            </a:extLst>
          </p:cNvPr>
          <p:cNvSpPr/>
          <p:nvPr/>
        </p:nvSpPr>
        <p:spPr>
          <a:xfrm>
            <a:off x="115068" y="2534527"/>
            <a:ext cx="5967663" cy="482996"/>
          </a:xfrm>
          <a:prstGeom prst="rect">
            <a:avLst/>
          </a:prstGeom>
          <a:solidFill>
            <a:srgbClr val="F5D3A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spcBef>
                <a:spcPts val="1205"/>
              </a:spcBef>
              <a:buSzPts val="1400"/>
              <a:tabLst>
                <a:tab pos="990600" algn="l"/>
              </a:tabLst>
            </a:pPr>
            <a:endParaRPr lang="ru-RU" sz="1100" b="1" kern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 algn="ctr">
              <a:spcBef>
                <a:spcPts val="1205"/>
              </a:spcBef>
              <a:buSzPts val="1400"/>
              <a:tabLst>
                <a:tab pos="990600" algn="l"/>
              </a:tabLst>
            </a:pPr>
            <a:r>
              <a:rPr lang="ru-RU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3.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Отчетная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документация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выполнении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инженерных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изысканий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(при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наличии).</a:t>
            </a:r>
          </a:p>
          <a:p>
            <a:pPr lvl="1" algn="ctr">
              <a:spcBef>
                <a:spcPts val="1205"/>
              </a:spcBef>
              <a:spcAft>
                <a:spcPts val="0"/>
              </a:spcAft>
              <a:buSzPts val="1400"/>
              <a:tabLst>
                <a:tab pos="990600" algn="l"/>
              </a:tabLst>
            </a:pPr>
            <a:endParaRPr lang="ru-RU" sz="1100" b="1" kern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E57296B-88C4-AED9-3AB1-AB88B55436A8}"/>
              </a:ext>
            </a:extLst>
          </p:cNvPr>
          <p:cNvSpPr/>
          <p:nvPr/>
        </p:nvSpPr>
        <p:spPr>
          <a:xfrm>
            <a:off x="115067" y="3179133"/>
            <a:ext cx="5967663" cy="1139953"/>
          </a:xfrm>
          <a:prstGeom prst="rect">
            <a:avLst/>
          </a:prstGeom>
          <a:solidFill>
            <a:srgbClr val="CD79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spcBef>
                <a:spcPts val="1205"/>
              </a:spcBef>
              <a:spcAft>
                <a:spcPts val="0"/>
              </a:spcAft>
              <a:buSzPts val="1400"/>
              <a:tabLst>
                <a:tab pos="990600" algn="l"/>
              </a:tabLst>
            </a:pPr>
            <a:r>
              <a:rPr lang="ru-RU" sz="11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4.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Градостроительный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план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земельного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участка,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на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котором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планируется </a:t>
            </a:r>
            <a:r>
              <a:rPr lang="ru-RU" sz="1100" b="1" spc="-33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размещение</a:t>
            </a:r>
            <a:r>
              <a:rPr lang="ru-RU" sz="1100" b="1" spc="-7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объекта</a:t>
            </a:r>
            <a:r>
              <a:rPr lang="ru-RU" sz="1100" b="1" spc="-8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капитального</a:t>
            </a:r>
            <a:r>
              <a:rPr lang="ru-RU" sz="1100" b="1" spc="-6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строительства</a:t>
            </a:r>
            <a:r>
              <a:rPr lang="ru-RU" sz="1100" b="1" spc="-7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(земельных</a:t>
            </a:r>
            <a:r>
              <a:rPr lang="ru-RU" sz="1100" b="1" spc="-7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участков</a:t>
            </a:r>
            <a:r>
              <a:rPr lang="ru-RU" sz="11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r>
              <a:rPr lang="ru-RU" sz="1100" b="1" spc="-6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</a:t>
            </a:r>
            <a:r>
              <a:rPr lang="ru-RU" sz="1100" b="1" spc="-7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случае</a:t>
            </a:r>
            <a:r>
              <a:rPr lang="ru-RU" sz="1100" b="1" spc="-7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если </a:t>
            </a:r>
            <a:r>
              <a:rPr lang="ru-RU" sz="1100" b="1" spc="-34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предлагается</a:t>
            </a:r>
            <a:r>
              <a:rPr lang="ru-RU" sz="1100" b="1" spc="-9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несколько</a:t>
            </a:r>
            <a:r>
              <a:rPr lang="ru-RU" sz="1100" b="1" spc="-6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вариантов</a:t>
            </a:r>
            <a:r>
              <a:rPr lang="ru-RU" sz="1100" b="1" spc="-7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размещения</a:t>
            </a:r>
            <a:r>
              <a:rPr lang="ru-RU" sz="1100" b="1" spc="-8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объекта</a:t>
            </a:r>
            <a:r>
              <a:rPr lang="ru-RU" sz="1100" b="1" spc="-7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капитального</a:t>
            </a:r>
            <a:r>
              <a:rPr lang="ru-RU" sz="1100" b="1" spc="-7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строительства),</a:t>
            </a:r>
            <a:r>
              <a:rPr lang="ru-RU" sz="1100" b="1" spc="-34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или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проект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планировки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территории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проект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межевания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территории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случае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строительства</a:t>
            </a:r>
            <a:r>
              <a:rPr lang="ru-RU" sz="11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линейного</a:t>
            </a:r>
            <a:r>
              <a:rPr lang="ru-RU" sz="11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объекта (при</a:t>
            </a:r>
            <a:r>
              <a:rPr lang="ru-RU" sz="1100" b="1" spc="-1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наличии)</a:t>
            </a:r>
            <a:endParaRPr lang="ru-RU" sz="1100" b="1" kern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5E4119-9266-07F6-2716-3927828AD7C1}"/>
              </a:ext>
            </a:extLst>
          </p:cNvPr>
          <p:cNvSpPr/>
          <p:nvPr/>
        </p:nvSpPr>
        <p:spPr>
          <a:xfrm>
            <a:off x="128337" y="4475798"/>
            <a:ext cx="5967663" cy="886278"/>
          </a:xfrm>
          <a:prstGeom prst="rect">
            <a:avLst/>
          </a:prstGeom>
          <a:solidFill>
            <a:srgbClr val="CD79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spcBef>
                <a:spcPts val="1205"/>
              </a:spcBef>
              <a:spcAft>
                <a:spcPts val="0"/>
              </a:spcAft>
              <a:buSzPts val="1400"/>
              <a:tabLst>
                <a:tab pos="990600" algn="l"/>
              </a:tabLst>
            </a:pPr>
            <a:r>
              <a:rPr lang="ru-RU" sz="1100" b="1" kern="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5. 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Сметы на выполнение работ по инженерным изысканиям для архитектурно-строительного проектирования (основные и специальные виды инженерных изысканий ), работы по подготовке проектной и рабочей документации</a:t>
            </a:r>
            <a:endParaRPr lang="ru-RU" sz="1100" b="1" kern="0" dirty="0">
              <a:solidFill>
                <a:schemeClr val="bg2">
                  <a:lumMod val="25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C9BB2-E274-CCD1-A990-70EF23EA8B28}"/>
              </a:ext>
            </a:extLst>
          </p:cNvPr>
          <p:cNvSpPr txBox="1"/>
          <p:nvPr/>
        </p:nvSpPr>
        <p:spPr>
          <a:xfrm>
            <a:off x="8072670" y="2618492"/>
            <a:ext cx="3675268" cy="170059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indent="359410" algn="ctr">
              <a:lnSpc>
                <a:spcPts val="1610"/>
              </a:lnSpc>
            </a:pPr>
            <a:r>
              <a:rPr lang="ru-RU" sz="6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РЕГЛАМЕНТ</a:t>
            </a:r>
          </a:p>
          <a:p>
            <a:pPr indent="359410" algn="ctr">
              <a:lnSpc>
                <a:spcPts val="1610"/>
              </a:lnSpc>
            </a:pPr>
            <a:r>
              <a:rPr lang="ru-RU" sz="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Предоставления консультационной услуги</a:t>
            </a:r>
          </a:p>
          <a:p>
            <a:pPr indent="359410" algn="ctr">
              <a:lnSpc>
                <a:spcPts val="1610"/>
              </a:lnSpc>
            </a:pPr>
            <a:r>
              <a:rPr lang="ru-RU" sz="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«Проверка смет на работы по инженерным изысканиям для архитектурно-строительного проектирования (основные и специальные виды инженерных изысканий), работы по подготовке проектной и рабочей документации объекта капитального строительства, строительство (реконструкция) которого осуществляется за счет средств бюджетов бюджетной системы </a:t>
            </a:r>
          </a:p>
          <a:p>
            <a:pPr indent="359410" algn="ctr">
              <a:lnSpc>
                <a:spcPts val="1610"/>
              </a:lnSpc>
            </a:pPr>
            <a:r>
              <a:rPr lang="ru-RU" sz="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 Федерации» </a:t>
            </a:r>
            <a:endParaRPr lang="ru-RU" sz="600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ctr">
              <a:lnSpc>
                <a:spcPts val="1610"/>
              </a:lnSpc>
            </a:pPr>
            <a:endParaRPr lang="ru-RU" sz="600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4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A64BB-3BED-094E-ACEF-13E81841E025}"/>
              </a:ext>
            </a:extLst>
          </p:cNvPr>
          <p:cNvSpPr/>
          <p:nvPr/>
        </p:nvSpPr>
        <p:spPr>
          <a:xfrm>
            <a:off x="121222" y="491756"/>
            <a:ext cx="4186987" cy="62330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59C0629-5306-0C1E-6C39-BF0DC74A690D}"/>
              </a:ext>
            </a:extLst>
          </p:cNvPr>
          <p:cNvSpPr/>
          <p:nvPr/>
        </p:nvSpPr>
        <p:spPr>
          <a:xfrm>
            <a:off x="4859374" y="357388"/>
            <a:ext cx="5967663" cy="34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spcBef>
                <a:spcPts val="1205"/>
              </a:spcBef>
              <a:spcAft>
                <a:spcPts val="0"/>
              </a:spcAft>
              <a:buSzPts val="1400"/>
              <a:tabLst>
                <a:tab pos="990600" algn="l"/>
              </a:tabLst>
            </a:pPr>
            <a:r>
              <a:rPr lang="ru-RU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СТОИМОСТЬ </a:t>
            </a:r>
            <a:r>
              <a:rPr lang="ru-RU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</a:t>
            </a:r>
            <a:r>
              <a:rPr lang="ru-RU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СЛУГИ</a:t>
            </a:r>
          </a:p>
        </p:txBody>
      </p:sp>
      <p:sp>
        <p:nvSpPr>
          <p:cNvPr id="8" name="Google Shape;266;p20">
            <a:extLst>
              <a:ext uri="{FF2B5EF4-FFF2-40B4-BE49-F238E27FC236}">
                <a16:creationId xmlns:a16="http://schemas.microsoft.com/office/drawing/2014/main" id="{5E6E73B9-AA2C-0937-E6C7-7B91713ED1E5}"/>
              </a:ext>
            </a:extLst>
          </p:cNvPr>
          <p:cNvSpPr/>
          <p:nvPr/>
        </p:nvSpPr>
        <p:spPr>
          <a:xfrm>
            <a:off x="7843206" y="39480"/>
            <a:ext cx="4134196" cy="342400"/>
          </a:xfrm>
          <a:prstGeom prst="homePlate">
            <a:avLst>
              <a:gd name="adj" fmla="val 50000"/>
            </a:avLst>
          </a:prstGeom>
          <a:solidFill>
            <a:srgbClr val="AC616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609585"/>
            <a:endParaRPr sz="1067" dirty="0"/>
          </a:p>
        </p:txBody>
      </p:sp>
      <p:sp>
        <p:nvSpPr>
          <p:cNvPr id="9" name="Google Shape;267;p20">
            <a:extLst>
              <a:ext uri="{FF2B5EF4-FFF2-40B4-BE49-F238E27FC236}">
                <a16:creationId xmlns:a16="http://schemas.microsoft.com/office/drawing/2014/main" id="{471848E5-A977-908E-A9DB-F534459D0ED6}"/>
              </a:ext>
            </a:extLst>
          </p:cNvPr>
          <p:cNvSpPr/>
          <p:nvPr/>
        </p:nvSpPr>
        <p:spPr>
          <a:xfrm>
            <a:off x="3757044" y="39780"/>
            <a:ext cx="4298908" cy="342400"/>
          </a:xfrm>
          <a:prstGeom prst="homePlate">
            <a:avLst>
              <a:gd name="adj" fmla="val 50000"/>
            </a:avLst>
          </a:prstGeom>
          <a:solidFill>
            <a:srgbClr val="DD9A6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609585" algn="ctr"/>
            <a:endParaRPr sz="1200" b="1" dirty="0">
              <a:latin typeface="Century Gothic" panose="020B0502020202020204" pitchFamily="34" charset="0"/>
            </a:endParaRPr>
          </a:p>
        </p:txBody>
      </p:sp>
      <p:sp>
        <p:nvSpPr>
          <p:cNvPr id="10" name="Google Shape;268;p20">
            <a:extLst>
              <a:ext uri="{FF2B5EF4-FFF2-40B4-BE49-F238E27FC236}">
                <a16:creationId xmlns:a16="http://schemas.microsoft.com/office/drawing/2014/main" id="{22D50A95-E080-52C0-6836-124027A2A6D4}"/>
              </a:ext>
            </a:extLst>
          </p:cNvPr>
          <p:cNvSpPr/>
          <p:nvPr/>
        </p:nvSpPr>
        <p:spPr>
          <a:xfrm>
            <a:off x="68419" y="39780"/>
            <a:ext cx="3939637" cy="342400"/>
          </a:xfrm>
          <a:prstGeom prst="homePlate">
            <a:avLst>
              <a:gd name="adj" fmla="val 50000"/>
            </a:avLst>
          </a:prstGeom>
          <a:solidFill>
            <a:srgbClr val="F0BB6B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СТОИМОСТЬ УСЛУГИ И РЕЗУЛЬТАТ ПРОВЕРКИ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E9D1E14-AFC7-9F58-E331-04700F0B525D}"/>
              </a:ext>
            </a:extLst>
          </p:cNvPr>
          <p:cNvSpPr/>
          <p:nvPr/>
        </p:nvSpPr>
        <p:spPr>
          <a:xfrm>
            <a:off x="4580021" y="699487"/>
            <a:ext cx="7397381" cy="3832407"/>
          </a:xfrm>
          <a:prstGeom prst="rect">
            <a:avLst/>
          </a:prstGeom>
          <a:solidFill>
            <a:srgbClr val="BDD7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426085" lvl="2" algn="ctr">
              <a:spcBef>
                <a:spcPts val="595"/>
              </a:spcBef>
              <a:spcAft>
                <a:spcPts val="0"/>
              </a:spcAft>
              <a:buSzPts val="1400"/>
              <a:tabLst>
                <a:tab pos="1263650" algn="l"/>
              </a:tabLst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Размер платы за проверку смет на проектно-изыскательские работы объекта</a:t>
            </a:r>
            <a:r>
              <a:rPr lang="ru-RU" sz="900" spc="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капитального</a:t>
            </a:r>
            <a:r>
              <a:rPr lang="ru-RU" sz="900" spc="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строительства,</a:t>
            </a:r>
            <a:r>
              <a:rPr lang="ru-RU" sz="900" spc="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строительство (реконструкция) которого осуществляется за счет средств бюджетов</a:t>
            </a:r>
            <a:r>
              <a:rPr lang="ru-RU" sz="900" spc="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бюджетной</a:t>
            </a:r>
            <a:r>
              <a:rPr lang="ru-RU" sz="900" spc="-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системы</a:t>
            </a:r>
            <a:r>
              <a:rPr lang="ru-RU" sz="900" spc="-1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Российской Федерации (</a:t>
            </a:r>
            <a:r>
              <a:rPr lang="ru-RU" sz="9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РПпир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), определяется по формуле:</a:t>
            </a:r>
          </a:p>
          <a:p>
            <a:pPr marL="450215" marR="441325" algn="ctr"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450215" marR="441325" algn="ctr">
              <a:spcAft>
                <a:spcPts val="0"/>
              </a:spcAft>
            </a:pPr>
            <a:r>
              <a:rPr lang="ru-RU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РПпир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= </a:t>
            </a:r>
            <a:r>
              <a:rPr lang="ru-RU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Кэксп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х </a:t>
            </a:r>
            <a:r>
              <a:rPr lang="ru-RU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Кч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х </a:t>
            </a:r>
            <a:r>
              <a:rPr lang="ru-RU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Сч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х </a:t>
            </a:r>
            <a:r>
              <a:rPr lang="ru-RU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Свзн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х </a:t>
            </a:r>
            <a:r>
              <a:rPr lang="ru-RU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Пкр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х НДС</a:t>
            </a:r>
          </a:p>
          <a:p>
            <a:pPr marL="450215" marR="441325" algn="ctr"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где:</a:t>
            </a:r>
          </a:p>
          <a:p>
            <a:pPr marL="450215" marR="441325" algn="ctr">
              <a:spcAft>
                <a:spcPts val="0"/>
              </a:spcAft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Кэксп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– количество экспертов, привлекаемых к проведению оценки проекта задания на архитектурно-строительное проектирование, которое определяется в зависимости от сложности объекта капитального</a:t>
            </a:r>
            <a:r>
              <a:rPr lang="ru-RU" sz="900" spc="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строительства и ограниченно максимальным значением равным 12;</a:t>
            </a:r>
          </a:p>
          <a:p>
            <a:pPr marL="450215" marR="441325" algn="ctr"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450215" marR="441325" algn="ctr">
              <a:spcAft>
                <a:spcPts val="0"/>
              </a:spcAft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Кч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– количество часов рабочего времени, которое определяется в зависимости от сложности объекта капитального</a:t>
            </a:r>
            <a:r>
              <a:rPr lang="ru-RU" sz="900" spc="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строительства (в часах);</a:t>
            </a:r>
          </a:p>
          <a:p>
            <a:pPr marL="450215" marR="441325" algn="ctr"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450215" marR="441325" algn="ctr">
              <a:spcAft>
                <a:spcPts val="0"/>
              </a:spcAft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Сч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– стоимость часа рабочего времени, которая определяется как отношение среднемесячной заработной платы аттестованного эксперта за предыдущий год к среднемесячному количеству часов рабочего времени текущего года (в рублях);</a:t>
            </a:r>
          </a:p>
          <a:p>
            <a:pPr marL="450215" marR="441325" algn="ctr"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450215" marR="441325" algn="ctr">
              <a:spcAft>
                <a:spcPts val="0"/>
              </a:spcAft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Свзн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– сумма страховых взносов, тариф которых устанавливается согласно п.3 ст. 425 гл. 34 разд.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XI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ч. 2 НК РФ (в процентах);</a:t>
            </a:r>
          </a:p>
          <a:p>
            <a:pPr marL="450215" marR="441325" algn="ctr"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450215" marR="441325" algn="ctr">
              <a:spcAft>
                <a:spcPts val="0"/>
              </a:spcAft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Пкр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– процент косвенных расходов, рассчитываемый как отношение фонда оплаты труда обслуживающего персонала учреждения за предыдущий год к фонду оплаты труда экспертов учреждения за предыдущий год (в процентах);</a:t>
            </a:r>
          </a:p>
          <a:p>
            <a:pPr marL="450215" marR="441325" algn="ctr"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450215" marR="441325" algn="ctr">
              <a:spcAft>
                <a:spcPts val="0"/>
              </a:spcAft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НДС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– сумма налога на добавленную стоимость, ставка которого устанавливается согласно п.3 ст. 164 гл. 21 разд.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VIII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ч.2 НК РФ (в процентах).</a:t>
            </a:r>
          </a:p>
          <a:p>
            <a:pPr indent="-457200" algn="ctr">
              <a:buSzPts val="1400"/>
              <a:tabLst>
                <a:tab pos="990600" algn="l"/>
              </a:tabLst>
            </a:pP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ru-RU" sz="900" b="1" kern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9A9B338-09D1-3751-3BCE-8E982180DF29}"/>
              </a:ext>
            </a:extLst>
          </p:cNvPr>
          <p:cNvGrpSpPr/>
          <p:nvPr/>
        </p:nvGrpSpPr>
        <p:grpSpPr>
          <a:xfrm>
            <a:off x="572534" y="887713"/>
            <a:ext cx="3284360" cy="4499848"/>
            <a:chOff x="300622" y="641647"/>
            <a:chExt cx="3784600" cy="5353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A758039-0EA5-6F4B-B6DD-278BE7A48DB1}"/>
                </a:ext>
              </a:extLst>
            </p:cNvPr>
            <p:cNvSpPr/>
            <p:nvPr/>
          </p:nvSpPr>
          <p:spPr>
            <a:xfrm>
              <a:off x="300622" y="641647"/>
              <a:ext cx="3784600" cy="535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" name="Объект 1">
              <a:extLst>
                <a:ext uri="{FF2B5EF4-FFF2-40B4-BE49-F238E27FC236}">
                  <a16:creationId xmlns:a16="http://schemas.microsoft.com/office/drawing/2014/main" id="{392A99A1-F8C4-607E-555C-B0F162960ED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0622" y="641647"/>
            <a:ext cx="3784600" cy="535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DF" r:id="rId2" imgW="0" imgH="360" progId="FoxitReader.Document">
                    <p:embed/>
                  </p:oleObj>
                </mc:Choice>
                <mc:Fallback>
                  <p:oleObj name="PDF" r:id="rId2" imgW="0" imgH="360" progId="FoxitReader.Document">
                    <p:embed/>
                    <p:pic>
                      <p:nvPicPr>
                        <p:cNvPr id="2" name="Объект 1">
                          <a:extLst>
                            <a:ext uri="{FF2B5EF4-FFF2-40B4-BE49-F238E27FC236}">
                              <a16:creationId xmlns:a16="http://schemas.microsoft.com/office/drawing/2014/main" id="{392A99A1-F8C4-607E-555C-B0F162960ED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00622" y="641647"/>
                          <a:ext cx="3784600" cy="5353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009580C4-1069-DD95-292A-27C3B54EB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484" y="4618368"/>
            <a:ext cx="5327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1270" indent="450215" algn="ctr">
              <a:tabLst>
                <a:tab pos="900430" algn="l"/>
              </a:tabLst>
            </a:pPr>
            <a:r>
              <a:rPr lang="ru-RU" sz="1200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РПспз</a:t>
            </a:r>
            <a:r>
              <a:rPr lang="ru-RU" sz="1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= 6×1×978,0×1,30×1,25×1,2=11442,0 рублей с НДС.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190A1AC3-1E86-FFE4-5E4A-BC48727CA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457836"/>
              </p:ext>
            </p:extLst>
          </p:nvPr>
        </p:nvGraphicFramePr>
        <p:xfrm>
          <a:off x="4580021" y="4955812"/>
          <a:ext cx="7397381" cy="154069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3568">
                  <a:extLst>
                    <a:ext uri="{9D8B030D-6E8A-4147-A177-3AD203B41FA5}">
                      <a16:colId xmlns:a16="http://schemas.microsoft.com/office/drawing/2014/main" val="1056104807"/>
                    </a:ext>
                  </a:extLst>
                </a:gridCol>
                <a:gridCol w="3015916">
                  <a:extLst>
                    <a:ext uri="{9D8B030D-6E8A-4147-A177-3AD203B41FA5}">
                      <a16:colId xmlns:a16="http://schemas.microsoft.com/office/drawing/2014/main" val="368351702"/>
                    </a:ext>
                  </a:extLst>
                </a:gridCol>
                <a:gridCol w="1497897">
                  <a:extLst>
                    <a:ext uri="{9D8B030D-6E8A-4147-A177-3AD203B41FA5}">
                      <a16:colId xmlns:a16="http://schemas.microsoft.com/office/drawing/2014/main" val="3105742288"/>
                    </a:ext>
                  </a:extLst>
                </a:gridCol>
              </a:tblGrid>
              <a:tr h="863632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Общая стоимость </a:t>
                      </a:r>
                    </a:p>
                    <a:p>
                      <a:pPr indent="450215"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проектно-изыскательских работ объекта капитального строительства (реконструкции) </a:t>
                      </a:r>
                    </a:p>
                    <a:p>
                      <a:pPr indent="450215" algn="ctr"/>
                      <a:r>
                        <a:rPr lang="ru-R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(с НДС, млн. рублей)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47955" indent="20002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Стоимость услуги</a:t>
                      </a:r>
                    </a:p>
                    <a:p>
                      <a:pPr marL="200025" marR="147955" indent="20002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(руб. с НДС)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72390" indent="136525"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Трудоемкость</a:t>
                      </a:r>
                    </a:p>
                    <a:p>
                      <a:pPr marR="72390" indent="136525" algn="ctr"/>
                      <a:r>
                        <a:rPr lang="ru-R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(час)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631823"/>
                  </a:ext>
                </a:extLst>
              </a:tr>
              <a:tr h="160251">
                <a:tc>
                  <a:txBody>
                    <a:bodyPr/>
                    <a:lstStyle/>
                    <a:p>
                      <a:pPr marR="441325" indent="450215" algn="l"/>
                      <a:r>
                        <a:rPr lang="ru-RU" sz="10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Свыше 0 до 5</a:t>
                      </a:r>
                      <a:endParaRPr lang="ru-RU" sz="10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441325" indent="20955" algn="ctr"/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11442,0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441325" indent="450215" algn="ctr"/>
                      <a:r>
                        <a:rPr lang="ru-RU" sz="10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1</a:t>
                      </a:r>
                      <a:endParaRPr lang="ru-RU" sz="10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932143"/>
                  </a:ext>
                </a:extLst>
              </a:tr>
              <a:tr h="172726">
                <a:tc>
                  <a:txBody>
                    <a:bodyPr/>
                    <a:lstStyle/>
                    <a:p>
                      <a:pPr marR="441325" indent="450215" algn="l"/>
                      <a:r>
                        <a:rPr lang="ru-RU" sz="10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Свыше 5 до 15</a:t>
                      </a:r>
                      <a:endParaRPr lang="ru-RU" sz="10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441325" indent="20955" algn="ctr"/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22884,0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441325" indent="450215" algn="ctr"/>
                      <a:r>
                        <a:rPr lang="ru-RU" sz="10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330444"/>
                  </a:ext>
                </a:extLst>
              </a:tr>
              <a:tr h="172726">
                <a:tc>
                  <a:txBody>
                    <a:bodyPr/>
                    <a:lstStyle/>
                    <a:p>
                      <a:pPr marR="441325" indent="450215" algn="l"/>
                      <a:r>
                        <a:rPr lang="ru-RU" sz="10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Свыше 15 до 45</a:t>
                      </a:r>
                      <a:endParaRPr lang="ru-RU" sz="10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441325" indent="20955" algn="ctr"/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34326,0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441325" indent="450215" algn="ctr"/>
                      <a:r>
                        <a:rPr lang="ru-RU" sz="10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327867"/>
                  </a:ext>
                </a:extLst>
              </a:tr>
              <a:tr h="171356">
                <a:tc>
                  <a:txBody>
                    <a:bodyPr/>
                    <a:lstStyle/>
                    <a:p>
                      <a:pPr indent="450215" algn="l"/>
                      <a:r>
                        <a:rPr lang="ru-RU" sz="10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Свыше 45 и более</a:t>
                      </a:r>
                      <a:endParaRPr lang="ru-RU" sz="10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441325" indent="20955" algn="ctr"/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45768,0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441325" indent="450215" algn="ctr"/>
                      <a:r>
                        <a:rPr lang="ru-RU" sz="10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0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118663"/>
                  </a:ext>
                </a:extLst>
              </a:tr>
            </a:tbl>
          </a:graphicData>
        </a:graphic>
      </p:graphicFrame>
      <p:sp>
        <p:nvSpPr>
          <p:cNvPr id="22" name="Rectangle 2">
            <a:extLst>
              <a:ext uri="{FF2B5EF4-FFF2-40B4-BE49-F238E27FC236}">
                <a16:creationId xmlns:a16="http://schemas.microsoft.com/office/drawing/2014/main" id="{278EB613-D15C-953A-CD99-F730B629C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841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E8C6D4-F6D6-7398-89A9-C6865CF57163}"/>
              </a:ext>
            </a:extLst>
          </p:cNvPr>
          <p:cNvSpPr txBox="1"/>
          <p:nvPr/>
        </p:nvSpPr>
        <p:spPr>
          <a:xfrm>
            <a:off x="181945" y="5497137"/>
            <a:ext cx="40655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indent="450215" algn="just"/>
            <a:r>
              <a:rPr lang="ru-RU" sz="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Проведение проверки смет на проектно-изыскательские работы (ПИР) целесообразно осуществлять параллельно с проведением проверки задания на проектирование, а также заданием на выполнение инженерных изысканий.</a:t>
            </a:r>
          </a:p>
          <a:p>
            <a:pPr marR="1270" indent="450215" algn="just"/>
            <a:r>
              <a:rPr lang="ru-RU" sz="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Размер платы за проверку ПИР зависит от общего количества часов, и количества экспертов, участвующих в проверке смет конкретного объекта и определяется аналогично размеру платы за с</a:t>
            </a:r>
            <a:r>
              <a:rPr lang="ru-RU" sz="800" b="1" i="1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огласование</a:t>
            </a:r>
            <a:r>
              <a:rPr lang="ru-RU" sz="800" b="1" i="1" spc="-16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800" b="1" i="1" spc="-2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проекта</a:t>
            </a:r>
            <a:r>
              <a:rPr lang="ru-RU" sz="800" b="1" i="1" spc="-15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800" b="1" i="1" spc="-2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задания</a:t>
            </a:r>
            <a:r>
              <a:rPr lang="ru-RU" sz="800" b="1" i="1" spc="-15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800" b="1" i="1" spc="-2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на</a:t>
            </a:r>
            <a:r>
              <a:rPr lang="ru-RU" sz="800" b="1" i="1" spc="-34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архитектурно-строительное</a:t>
            </a:r>
            <a:r>
              <a:rPr lang="ru-RU" sz="800" b="1" i="1" spc="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проектирование.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C60311-318C-3259-2A7E-A5E528CFD70C}"/>
              </a:ext>
            </a:extLst>
          </p:cNvPr>
          <p:cNvSpPr txBox="1"/>
          <p:nvPr/>
        </p:nvSpPr>
        <p:spPr>
          <a:xfrm>
            <a:off x="633663" y="3167390"/>
            <a:ext cx="287153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59410" algn="ctr"/>
            <a:r>
              <a:rPr lang="ru-RU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аключение </a:t>
            </a:r>
          </a:p>
          <a:p>
            <a:pPr indent="359410" algn="ctr"/>
            <a:r>
              <a:rPr lang="ru-RU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соответствии (несоответствии)</a:t>
            </a:r>
          </a:p>
          <a:p>
            <a:pPr indent="359410" algn="ctr"/>
            <a:r>
              <a:rPr lang="ru-RU" sz="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смет на работы по инженерным изысканиям,</a:t>
            </a:r>
          </a:p>
          <a:p>
            <a:pPr indent="359410" algn="ctr"/>
            <a:r>
              <a:rPr lang="ru-RU" sz="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работы по подготовке проектной и рабочей документации </a:t>
            </a:r>
          </a:p>
        </p:txBody>
      </p:sp>
    </p:spTree>
    <p:extLst>
      <p:ext uri="{BB962C8B-B14F-4D97-AF65-F5344CB8AC3E}">
        <p14:creationId xmlns:p14="http://schemas.microsoft.com/office/powerpoint/2010/main" val="56308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6;p20">
            <a:extLst>
              <a:ext uri="{FF2B5EF4-FFF2-40B4-BE49-F238E27FC236}">
                <a16:creationId xmlns:a16="http://schemas.microsoft.com/office/drawing/2014/main" id="{5E6E73B9-AA2C-0937-E6C7-7B91713ED1E5}"/>
              </a:ext>
            </a:extLst>
          </p:cNvPr>
          <p:cNvSpPr/>
          <p:nvPr/>
        </p:nvSpPr>
        <p:spPr>
          <a:xfrm>
            <a:off x="7843206" y="39480"/>
            <a:ext cx="4134196" cy="342400"/>
          </a:xfrm>
          <a:prstGeom prst="homePlate">
            <a:avLst>
              <a:gd name="adj" fmla="val 50000"/>
            </a:avLst>
          </a:prstGeom>
          <a:solidFill>
            <a:srgbClr val="AC616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609585"/>
            <a:endParaRPr sz="1067" dirty="0"/>
          </a:p>
        </p:txBody>
      </p:sp>
      <p:sp>
        <p:nvSpPr>
          <p:cNvPr id="9" name="Google Shape;267;p20">
            <a:extLst>
              <a:ext uri="{FF2B5EF4-FFF2-40B4-BE49-F238E27FC236}">
                <a16:creationId xmlns:a16="http://schemas.microsoft.com/office/drawing/2014/main" id="{471848E5-A977-908E-A9DB-F534459D0ED6}"/>
              </a:ext>
            </a:extLst>
          </p:cNvPr>
          <p:cNvSpPr/>
          <p:nvPr/>
        </p:nvSpPr>
        <p:spPr>
          <a:xfrm>
            <a:off x="3757044" y="39780"/>
            <a:ext cx="4298908" cy="342400"/>
          </a:xfrm>
          <a:prstGeom prst="homePlate">
            <a:avLst>
              <a:gd name="adj" fmla="val 50000"/>
            </a:avLst>
          </a:prstGeom>
          <a:solidFill>
            <a:srgbClr val="DD9A6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609585" algn="ctr"/>
            <a:endParaRPr sz="1200" b="1" dirty="0">
              <a:latin typeface="Century Gothic" panose="020B0502020202020204" pitchFamily="34" charset="0"/>
            </a:endParaRPr>
          </a:p>
        </p:txBody>
      </p:sp>
      <p:sp>
        <p:nvSpPr>
          <p:cNvPr id="10" name="Google Shape;268;p20">
            <a:extLst>
              <a:ext uri="{FF2B5EF4-FFF2-40B4-BE49-F238E27FC236}">
                <a16:creationId xmlns:a16="http://schemas.microsoft.com/office/drawing/2014/main" id="{22D50A95-E080-52C0-6836-124027A2A6D4}"/>
              </a:ext>
            </a:extLst>
          </p:cNvPr>
          <p:cNvSpPr/>
          <p:nvPr/>
        </p:nvSpPr>
        <p:spPr>
          <a:xfrm>
            <a:off x="68419" y="39780"/>
            <a:ext cx="3939637" cy="342400"/>
          </a:xfrm>
          <a:prstGeom prst="homePlate">
            <a:avLst>
              <a:gd name="adj" fmla="val 50000"/>
            </a:avLst>
          </a:prstGeom>
          <a:solidFill>
            <a:srgbClr val="F0BB6B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278EB613-D15C-953A-CD99-F730B629C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841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DA8A9-54E5-FDC3-5956-70895505CE4D}"/>
              </a:ext>
            </a:extLst>
          </p:cNvPr>
          <p:cNvSpPr txBox="1"/>
          <p:nvPr/>
        </p:nvSpPr>
        <p:spPr>
          <a:xfrm>
            <a:off x="2038237" y="3236010"/>
            <a:ext cx="7553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26085" lvl="2" algn="ctr">
              <a:spcBef>
                <a:spcPts val="595"/>
              </a:spcBef>
              <a:spcAft>
                <a:spcPts val="0"/>
              </a:spcAft>
              <a:buSzPts val="1400"/>
              <a:tabLst>
                <a:tab pos="1263650" algn="l"/>
              </a:tabLst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164089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14805</TotalTime>
  <Words>907</Words>
  <Application>Microsoft Office PowerPoint</Application>
  <PresentationFormat>Широкоэкранный</PresentationFormat>
  <Paragraphs>89</Paragraphs>
  <Slides>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Times New Roman</vt:lpstr>
      <vt:lpstr>Тема Office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Д. Лебедева</dc:creator>
  <cp:lastModifiedBy>Евгений А. Цепелев</cp:lastModifiedBy>
  <cp:revision>2055</cp:revision>
  <cp:lastPrinted>2023-02-02T02:00:42Z</cp:lastPrinted>
  <dcterms:created xsi:type="dcterms:W3CDTF">2019-10-01T05:19:33Z</dcterms:created>
  <dcterms:modified xsi:type="dcterms:W3CDTF">2023-04-25T07:52:23Z</dcterms:modified>
</cp:coreProperties>
</file>